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  <p:sldMasterId id="2147483666" r:id="rId4"/>
    <p:sldMasterId id="2147483668" r:id="rId5"/>
    <p:sldMasterId id="2147483670" r:id="rId6"/>
  </p:sldMasterIdLst>
  <p:sldIdLst>
    <p:sldId id="257" r:id="rId7"/>
    <p:sldId id="265" r:id="rId8"/>
    <p:sldId id="258" r:id="rId9"/>
    <p:sldId id="264" r:id="rId10"/>
    <p:sldId id="259" r:id="rId11"/>
    <p:sldId id="260" r:id="rId12"/>
    <p:sldId id="261" r:id="rId13"/>
    <p:sldId id="262" r:id="rId14"/>
    <p:sldId id="263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7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667000"/>
            <a:ext cx="6400800" cy="3276600"/>
          </a:xfrm>
        </p:spPr>
        <p:txBody>
          <a:bodyPr anchor="ctr"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95" name="AutoShape 23"/>
          <p:cNvSpPr>
            <a:spLocks noChangeArrowheads="1"/>
          </p:cNvSpPr>
          <p:nvPr/>
        </p:nvSpPr>
        <p:spPr bwMode="auto">
          <a:xfrm rot="20940000">
            <a:off x="1828800" y="304800"/>
            <a:ext cx="457200" cy="457200"/>
          </a:xfrm>
          <a:prstGeom prst="star5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kumimoji="1" lang="en-US" sz="2400">
              <a:solidFill>
                <a:srgbClr val="FFFFFF"/>
              </a:solidFill>
            </a:endParaRPr>
          </a:p>
        </p:txBody>
      </p:sp>
      <p:sp>
        <p:nvSpPr>
          <p:cNvPr id="3096" name="AutoShape 24"/>
          <p:cNvSpPr>
            <a:spLocks noChangeArrowheads="1"/>
          </p:cNvSpPr>
          <p:nvPr/>
        </p:nvSpPr>
        <p:spPr bwMode="auto">
          <a:xfrm>
            <a:off x="2609850" y="171450"/>
            <a:ext cx="419100" cy="419100"/>
          </a:xfrm>
          <a:prstGeom prst="star5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kumimoji="1" lang="en-US" sz="2400">
              <a:solidFill>
                <a:srgbClr val="FFFFFF"/>
              </a:solidFill>
            </a:endParaRPr>
          </a:p>
        </p:txBody>
      </p:sp>
      <p:sp>
        <p:nvSpPr>
          <p:cNvPr id="3097" name="AutoShape 25"/>
          <p:cNvSpPr>
            <a:spLocks noChangeArrowheads="1"/>
          </p:cNvSpPr>
          <p:nvPr/>
        </p:nvSpPr>
        <p:spPr bwMode="auto">
          <a:xfrm rot="20940000">
            <a:off x="1752600" y="228600"/>
            <a:ext cx="457200" cy="457200"/>
          </a:xfrm>
          <a:prstGeom prst="star5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kumimoji="1" lang="en-US" sz="2400">
              <a:solidFill>
                <a:srgbClr val="FFFFFF"/>
              </a:solidFill>
            </a:endParaRPr>
          </a:p>
        </p:txBody>
      </p:sp>
      <p:sp>
        <p:nvSpPr>
          <p:cNvPr id="3098" name="AutoShape 26"/>
          <p:cNvSpPr>
            <a:spLocks noChangeArrowheads="1"/>
          </p:cNvSpPr>
          <p:nvPr/>
        </p:nvSpPr>
        <p:spPr bwMode="auto">
          <a:xfrm>
            <a:off x="2533650" y="19050"/>
            <a:ext cx="419100" cy="419100"/>
          </a:xfrm>
          <a:prstGeom prst="star5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kumimoji="1" lang="en-US" sz="2400">
              <a:solidFill>
                <a:srgbClr val="FFFFFF"/>
              </a:solidFill>
            </a:endParaRPr>
          </a:p>
        </p:txBody>
      </p:sp>
      <p:grpSp>
        <p:nvGrpSpPr>
          <p:cNvPr id="3099" name="Group 27"/>
          <p:cNvGrpSpPr>
            <a:grpSpLocks/>
          </p:cNvGrpSpPr>
          <p:nvPr/>
        </p:nvGrpSpPr>
        <p:grpSpPr bwMode="auto">
          <a:xfrm>
            <a:off x="7010400" y="5562600"/>
            <a:ext cx="2033588" cy="1219200"/>
            <a:chOff x="4368" y="3264"/>
            <a:chExt cx="1281" cy="768"/>
          </a:xfrm>
        </p:grpSpPr>
        <p:sp>
          <p:nvSpPr>
            <p:cNvPr id="3100" name="AutoShape 28"/>
            <p:cNvSpPr>
              <a:spLocks noChangeArrowheads="1"/>
            </p:cNvSpPr>
            <p:nvPr/>
          </p:nvSpPr>
          <p:spPr bwMode="auto">
            <a:xfrm rot="20940000">
              <a:off x="4368" y="3681"/>
              <a:ext cx="288" cy="288"/>
            </a:xfrm>
            <a:prstGeom prst="star5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endParaRPr kumimoji="1" lang="en-US" sz="2400">
                <a:solidFill>
                  <a:srgbClr val="FFFFFF"/>
                </a:solidFill>
              </a:endParaRPr>
            </a:p>
          </p:txBody>
        </p:sp>
        <p:sp>
          <p:nvSpPr>
            <p:cNvPr id="3101" name="AutoShape 29"/>
            <p:cNvSpPr>
              <a:spLocks noChangeArrowheads="1"/>
            </p:cNvSpPr>
            <p:nvPr/>
          </p:nvSpPr>
          <p:spPr bwMode="auto">
            <a:xfrm>
              <a:off x="4845" y="3324"/>
              <a:ext cx="264" cy="264"/>
            </a:xfrm>
            <a:prstGeom prst="star5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endParaRPr kumimoji="1" lang="en-US" sz="2400">
                <a:solidFill>
                  <a:srgbClr val="FFFFFF"/>
                </a:solidFill>
              </a:endParaRPr>
            </a:p>
          </p:txBody>
        </p:sp>
        <p:sp>
          <p:nvSpPr>
            <p:cNvPr id="3102" name="AutoShape 30"/>
            <p:cNvSpPr>
              <a:spLocks noChangeArrowheads="1"/>
            </p:cNvSpPr>
            <p:nvPr/>
          </p:nvSpPr>
          <p:spPr bwMode="auto">
            <a:xfrm rot="1320000">
              <a:off x="5217" y="3264"/>
              <a:ext cx="384" cy="384"/>
            </a:xfrm>
            <a:prstGeom prst="star5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endParaRPr kumimoji="1" lang="en-US" sz="2400">
                <a:solidFill>
                  <a:srgbClr val="FFFFFF"/>
                </a:solidFill>
              </a:endParaRPr>
            </a:p>
          </p:txBody>
        </p:sp>
        <p:sp>
          <p:nvSpPr>
            <p:cNvPr id="3103" name="AutoShape 31"/>
            <p:cNvSpPr>
              <a:spLocks noChangeArrowheads="1"/>
            </p:cNvSpPr>
            <p:nvPr/>
          </p:nvSpPr>
          <p:spPr bwMode="auto">
            <a:xfrm rot="20940000">
              <a:off x="4449" y="3744"/>
              <a:ext cx="288" cy="288"/>
            </a:xfrm>
            <a:prstGeom prst="star5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endParaRPr kumimoji="1" lang="en-US" sz="2400">
                <a:solidFill>
                  <a:srgbClr val="FFFFFF"/>
                </a:solidFill>
              </a:endParaRPr>
            </a:p>
          </p:txBody>
        </p:sp>
        <p:sp>
          <p:nvSpPr>
            <p:cNvPr id="3104" name="AutoShape 32"/>
            <p:cNvSpPr>
              <a:spLocks noChangeArrowheads="1"/>
            </p:cNvSpPr>
            <p:nvPr/>
          </p:nvSpPr>
          <p:spPr bwMode="auto">
            <a:xfrm>
              <a:off x="4893" y="3372"/>
              <a:ext cx="264" cy="264"/>
            </a:xfrm>
            <a:prstGeom prst="star5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endParaRPr kumimoji="1" lang="en-US" sz="2400">
                <a:solidFill>
                  <a:srgbClr val="FFFFFF"/>
                </a:solidFill>
              </a:endParaRPr>
            </a:p>
          </p:txBody>
        </p:sp>
        <p:sp>
          <p:nvSpPr>
            <p:cNvPr id="3105" name="AutoShape 33"/>
            <p:cNvSpPr>
              <a:spLocks noChangeArrowheads="1"/>
            </p:cNvSpPr>
            <p:nvPr/>
          </p:nvSpPr>
          <p:spPr bwMode="auto">
            <a:xfrm rot="1320000">
              <a:off x="5265" y="3360"/>
              <a:ext cx="384" cy="384"/>
            </a:xfrm>
            <a:prstGeom prst="star5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endParaRPr kumimoji="1" lang="en-US" sz="2400">
                <a:solidFill>
                  <a:srgbClr val="FFFFFF"/>
                </a:solidFill>
              </a:endParaRPr>
            </a:p>
          </p:txBody>
        </p:sp>
      </p:grpSp>
      <p:sp>
        <p:nvSpPr>
          <p:cNvPr id="3106" name="AutoShape 34"/>
          <p:cNvSpPr>
            <a:spLocks noChangeArrowheads="1"/>
          </p:cNvSpPr>
          <p:nvPr/>
        </p:nvSpPr>
        <p:spPr bwMode="auto">
          <a:xfrm rot="1320000">
            <a:off x="184150" y="244475"/>
            <a:ext cx="882650" cy="882650"/>
          </a:xfrm>
          <a:prstGeom prst="star5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kumimoji="1" lang="en-US" sz="2400">
              <a:solidFill>
                <a:srgbClr val="FFFFFF"/>
              </a:solidFill>
            </a:endParaRPr>
          </a:p>
        </p:txBody>
      </p:sp>
      <p:grpSp>
        <p:nvGrpSpPr>
          <p:cNvPr id="3107" name="Group 35"/>
          <p:cNvGrpSpPr>
            <a:grpSpLocks/>
          </p:cNvGrpSpPr>
          <p:nvPr/>
        </p:nvGrpSpPr>
        <p:grpSpPr bwMode="auto">
          <a:xfrm>
            <a:off x="304800" y="2133600"/>
            <a:ext cx="8305800" cy="381000"/>
            <a:chOff x="240" y="768"/>
            <a:chExt cx="5232" cy="240"/>
          </a:xfrm>
        </p:grpSpPr>
        <p:sp>
          <p:nvSpPr>
            <p:cNvPr id="3108" name="Rectangle 36"/>
            <p:cNvSpPr>
              <a:spLocks noChangeArrowheads="1"/>
            </p:cNvSpPr>
            <p:nvPr/>
          </p:nvSpPr>
          <p:spPr bwMode="auto">
            <a:xfrm>
              <a:off x="384" y="912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400">
                <a:solidFill>
                  <a:srgbClr val="FFFFFF"/>
                </a:solidFill>
              </a:endParaRPr>
            </a:p>
          </p:txBody>
        </p:sp>
        <p:sp>
          <p:nvSpPr>
            <p:cNvPr id="3109" name="Rectangle 37"/>
            <p:cNvSpPr>
              <a:spLocks noChangeArrowheads="1"/>
            </p:cNvSpPr>
            <p:nvPr/>
          </p:nvSpPr>
          <p:spPr bwMode="auto">
            <a:xfrm>
              <a:off x="240" y="768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400">
                <a:solidFill>
                  <a:srgbClr val="FFFFFF"/>
                </a:solidFill>
              </a:endParaRPr>
            </a:p>
          </p:txBody>
        </p:sp>
      </p:grpSp>
      <p:sp>
        <p:nvSpPr>
          <p:cNvPr id="3110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C. Johannesson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C. Johannesson</a:t>
            </a:r>
          </a:p>
        </p:txBody>
      </p:sp>
    </p:spTree>
    <p:extLst>
      <p:ext uri="{BB962C8B-B14F-4D97-AF65-F5344CB8AC3E}">
        <p14:creationId xmlns:p14="http://schemas.microsoft.com/office/powerpoint/2010/main" val="3401034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C. Johannesson</a:t>
            </a:r>
          </a:p>
        </p:txBody>
      </p:sp>
    </p:spTree>
    <p:extLst>
      <p:ext uri="{BB962C8B-B14F-4D97-AF65-F5344CB8AC3E}">
        <p14:creationId xmlns:p14="http://schemas.microsoft.com/office/powerpoint/2010/main" val="3401034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C. Johannesson</a:t>
            </a:r>
          </a:p>
        </p:txBody>
      </p:sp>
    </p:spTree>
    <p:extLst>
      <p:ext uri="{BB962C8B-B14F-4D97-AF65-F5344CB8AC3E}">
        <p14:creationId xmlns:p14="http://schemas.microsoft.com/office/powerpoint/2010/main" val="3401034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C. Johannesson</a:t>
            </a:r>
          </a:p>
        </p:txBody>
      </p:sp>
    </p:spTree>
    <p:extLst>
      <p:ext uri="{BB962C8B-B14F-4D97-AF65-F5344CB8AC3E}">
        <p14:creationId xmlns:p14="http://schemas.microsoft.com/office/powerpoint/2010/main" val="3401034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C. Johannesson</a:t>
            </a:r>
          </a:p>
        </p:txBody>
      </p:sp>
    </p:spTree>
    <p:extLst>
      <p:ext uri="{BB962C8B-B14F-4D97-AF65-F5344CB8AC3E}">
        <p14:creationId xmlns:p14="http://schemas.microsoft.com/office/powerpoint/2010/main" val="3401034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24000"/>
            <a:ext cx="8534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grpSp>
        <p:nvGrpSpPr>
          <p:cNvPr id="1051" name="Group 27"/>
          <p:cNvGrpSpPr>
            <a:grpSpLocks/>
          </p:cNvGrpSpPr>
          <p:nvPr/>
        </p:nvGrpSpPr>
        <p:grpSpPr bwMode="auto">
          <a:xfrm>
            <a:off x="381000" y="990600"/>
            <a:ext cx="8305800" cy="381000"/>
            <a:chOff x="240" y="768"/>
            <a:chExt cx="5232" cy="240"/>
          </a:xfrm>
        </p:grpSpPr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384" y="912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400">
                <a:solidFill>
                  <a:srgbClr val="FFFFFF"/>
                </a:solidFill>
              </a:endParaRPr>
            </a:p>
          </p:txBody>
        </p:sp>
        <p:sp>
          <p:nvSpPr>
            <p:cNvPr id="1053" name="Rectangle 29"/>
            <p:cNvSpPr>
              <a:spLocks noChangeArrowheads="1"/>
            </p:cNvSpPr>
            <p:nvPr/>
          </p:nvSpPr>
          <p:spPr bwMode="auto">
            <a:xfrm>
              <a:off x="240" y="768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400">
                <a:solidFill>
                  <a:srgbClr val="FFFFFF"/>
                </a:solidFill>
              </a:endParaRPr>
            </a:p>
          </p:txBody>
        </p:sp>
      </p:grpSp>
      <p:sp>
        <p:nvSpPr>
          <p:cNvPr id="1063" name="Rectangle 3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>
                <a:solidFill>
                  <a:srgbClr val="FFFFFF"/>
                </a:solidFill>
              </a:rPr>
              <a:t>C. Johannesson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 2" pitchFamily="18" charset="2"/>
        <a:buChar char="ö"/>
        <a:defRPr kumimoji="1" sz="3400" b="1">
          <a:solidFill>
            <a:schemeClr val="tx1"/>
          </a:solidFill>
          <a:latin typeface="+mn-lt"/>
          <a:ea typeface="+mn-ea"/>
          <a:cs typeface="+mn-cs"/>
        </a:defRPr>
      </a:lvl1pPr>
      <a:lvl2pPr marL="912813" indent="-341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w"/>
        <a:defRPr kumimoji="1" sz="3400">
          <a:solidFill>
            <a:schemeClr val="tx1"/>
          </a:solidFill>
          <a:latin typeface="+mn-lt"/>
        </a:defRPr>
      </a:lvl2pPr>
      <a:lvl3pPr marL="1317625" indent="-29051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Ø"/>
        <a:defRPr kumimoji="1" sz="3400">
          <a:solidFill>
            <a:schemeClr val="tx1"/>
          </a:solidFill>
          <a:latin typeface="+mn-lt"/>
        </a:defRPr>
      </a:lvl3pPr>
      <a:lvl4pPr marL="171291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3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24000"/>
            <a:ext cx="8534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grpSp>
        <p:nvGrpSpPr>
          <p:cNvPr id="1051" name="Group 27"/>
          <p:cNvGrpSpPr>
            <a:grpSpLocks/>
          </p:cNvGrpSpPr>
          <p:nvPr/>
        </p:nvGrpSpPr>
        <p:grpSpPr bwMode="auto">
          <a:xfrm>
            <a:off x="381000" y="990600"/>
            <a:ext cx="8305800" cy="381000"/>
            <a:chOff x="240" y="768"/>
            <a:chExt cx="5232" cy="240"/>
          </a:xfrm>
        </p:grpSpPr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384" y="912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400">
                <a:solidFill>
                  <a:srgbClr val="FFFFFF"/>
                </a:solidFill>
              </a:endParaRPr>
            </a:p>
          </p:txBody>
        </p:sp>
        <p:sp>
          <p:nvSpPr>
            <p:cNvPr id="1053" name="Rectangle 29"/>
            <p:cNvSpPr>
              <a:spLocks noChangeArrowheads="1"/>
            </p:cNvSpPr>
            <p:nvPr/>
          </p:nvSpPr>
          <p:spPr bwMode="auto">
            <a:xfrm>
              <a:off x="240" y="768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400">
                <a:solidFill>
                  <a:srgbClr val="FFFFFF"/>
                </a:solidFill>
              </a:endParaRPr>
            </a:p>
          </p:txBody>
        </p:sp>
      </p:grpSp>
      <p:sp>
        <p:nvSpPr>
          <p:cNvPr id="1063" name="Rectangle 3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>
                <a:solidFill>
                  <a:srgbClr val="FFFFFF"/>
                </a:solidFill>
              </a:rPr>
              <a:t>C. Johannesson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 2" pitchFamily="18" charset="2"/>
        <a:buChar char="ö"/>
        <a:defRPr kumimoji="1" sz="3400" b="1">
          <a:solidFill>
            <a:schemeClr val="tx1"/>
          </a:solidFill>
          <a:latin typeface="+mn-lt"/>
          <a:ea typeface="+mn-ea"/>
          <a:cs typeface="+mn-cs"/>
        </a:defRPr>
      </a:lvl1pPr>
      <a:lvl2pPr marL="912813" indent="-341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w"/>
        <a:defRPr kumimoji="1" sz="3400">
          <a:solidFill>
            <a:schemeClr val="tx1"/>
          </a:solidFill>
          <a:latin typeface="+mn-lt"/>
        </a:defRPr>
      </a:lvl2pPr>
      <a:lvl3pPr marL="1317625" indent="-29051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Ø"/>
        <a:defRPr kumimoji="1" sz="3400">
          <a:solidFill>
            <a:schemeClr val="tx1"/>
          </a:solidFill>
          <a:latin typeface="+mn-lt"/>
        </a:defRPr>
      </a:lvl3pPr>
      <a:lvl4pPr marL="171291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3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24000"/>
            <a:ext cx="8534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grpSp>
        <p:nvGrpSpPr>
          <p:cNvPr id="1051" name="Group 27"/>
          <p:cNvGrpSpPr>
            <a:grpSpLocks/>
          </p:cNvGrpSpPr>
          <p:nvPr/>
        </p:nvGrpSpPr>
        <p:grpSpPr bwMode="auto">
          <a:xfrm>
            <a:off x="381000" y="990600"/>
            <a:ext cx="8305800" cy="381000"/>
            <a:chOff x="240" y="768"/>
            <a:chExt cx="5232" cy="240"/>
          </a:xfrm>
        </p:grpSpPr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384" y="912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400">
                <a:solidFill>
                  <a:srgbClr val="FFFFFF"/>
                </a:solidFill>
              </a:endParaRPr>
            </a:p>
          </p:txBody>
        </p:sp>
        <p:sp>
          <p:nvSpPr>
            <p:cNvPr id="1053" name="Rectangle 29"/>
            <p:cNvSpPr>
              <a:spLocks noChangeArrowheads="1"/>
            </p:cNvSpPr>
            <p:nvPr/>
          </p:nvSpPr>
          <p:spPr bwMode="auto">
            <a:xfrm>
              <a:off x="240" y="768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400">
                <a:solidFill>
                  <a:srgbClr val="FFFFFF"/>
                </a:solidFill>
              </a:endParaRPr>
            </a:p>
          </p:txBody>
        </p:sp>
      </p:grpSp>
      <p:sp>
        <p:nvSpPr>
          <p:cNvPr id="1063" name="Rectangle 3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>
                <a:solidFill>
                  <a:srgbClr val="FFFFFF"/>
                </a:solidFill>
              </a:rPr>
              <a:t>C. Johannesson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5" r:id="rId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 2" pitchFamily="18" charset="2"/>
        <a:buChar char="ö"/>
        <a:defRPr kumimoji="1" sz="3400" b="1">
          <a:solidFill>
            <a:schemeClr val="tx1"/>
          </a:solidFill>
          <a:latin typeface="+mn-lt"/>
          <a:ea typeface="+mn-ea"/>
          <a:cs typeface="+mn-cs"/>
        </a:defRPr>
      </a:lvl1pPr>
      <a:lvl2pPr marL="912813" indent="-341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w"/>
        <a:defRPr kumimoji="1" sz="3400">
          <a:solidFill>
            <a:schemeClr val="tx1"/>
          </a:solidFill>
          <a:latin typeface="+mn-lt"/>
        </a:defRPr>
      </a:lvl2pPr>
      <a:lvl3pPr marL="1317625" indent="-29051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Ø"/>
        <a:defRPr kumimoji="1" sz="3400">
          <a:solidFill>
            <a:schemeClr val="tx1"/>
          </a:solidFill>
          <a:latin typeface="+mn-lt"/>
        </a:defRPr>
      </a:lvl3pPr>
      <a:lvl4pPr marL="171291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3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24000"/>
            <a:ext cx="8534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grpSp>
        <p:nvGrpSpPr>
          <p:cNvPr id="1051" name="Group 27"/>
          <p:cNvGrpSpPr>
            <a:grpSpLocks/>
          </p:cNvGrpSpPr>
          <p:nvPr/>
        </p:nvGrpSpPr>
        <p:grpSpPr bwMode="auto">
          <a:xfrm>
            <a:off x="381000" y="990600"/>
            <a:ext cx="8305800" cy="381000"/>
            <a:chOff x="240" y="768"/>
            <a:chExt cx="5232" cy="240"/>
          </a:xfrm>
        </p:grpSpPr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384" y="912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400">
                <a:solidFill>
                  <a:srgbClr val="FFFFFF"/>
                </a:solidFill>
              </a:endParaRPr>
            </a:p>
          </p:txBody>
        </p:sp>
        <p:sp>
          <p:nvSpPr>
            <p:cNvPr id="1053" name="Rectangle 29"/>
            <p:cNvSpPr>
              <a:spLocks noChangeArrowheads="1"/>
            </p:cNvSpPr>
            <p:nvPr/>
          </p:nvSpPr>
          <p:spPr bwMode="auto">
            <a:xfrm>
              <a:off x="240" y="768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400">
                <a:solidFill>
                  <a:srgbClr val="FFFFFF"/>
                </a:solidFill>
              </a:endParaRPr>
            </a:p>
          </p:txBody>
        </p:sp>
      </p:grpSp>
      <p:sp>
        <p:nvSpPr>
          <p:cNvPr id="1063" name="Rectangle 3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>
                <a:solidFill>
                  <a:srgbClr val="FFFFFF"/>
                </a:solidFill>
              </a:rPr>
              <a:t>C. Johannesson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7" r:id="rId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 2" pitchFamily="18" charset="2"/>
        <a:buChar char="ö"/>
        <a:defRPr kumimoji="1" sz="3400" b="1">
          <a:solidFill>
            <a:schemeClr val="tx1"/>
          </a:solidFill>
          <a:latin typeface="+mn-lt"/>
          <a:ea typeface="+mn-ea"/>
          <a:cs typeface="+mn-cs"/>
        </a:defRPr>
      </a:lvl1pPr>
      <a:lvl2pPr marL="912813" indent="-341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w"/>
        <a:defRPr kumimoji="1" sz="3400">
          <a:solidFill>
            <a:schemeClr val="tx1"/>
          </a:solidFill>
          <a:latin typeface="+mn-lt"/>
        </a:defRPr>
      </a:lvl2pPr>
      <a:lvl3pPr marL="1317625" indent="-29051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Ø"/>
        <a:defRPr kumimoji="1" sz="3400">
          <a:solidFill>
            <a:schemeClr val="tx1"/>
          </a:solidFill>
          <a:latin typeface="+mn-lt"/>
        </a:defRPr>
      </a:lvl3pPr>
      <a:lvl4pPr marL="171291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3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24000"/>
            <a:ext cx="8534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grpSp>
        <p:nvGrpSpPr>
          <p:cNvPr id="1051" name="Group 27"/>
          <p:cNvGrpSpPr>
            <a:grpSpLocks/>
          </p:cNvGrpSpPr>
          <p:nvPr/>
        </p:nvGrpSpPr>
        <p:grpSpPr bwMode="auto">
          <a:xfrm>
            <a:off x="381000" y="990600"/>
            <a:ext cx="8305800" cy="381000"/>
            <a:chOff x="240" y="768"/>
            <a:chExt cx="5232" cy="240"/>
          </a:xfrm>
        </p:grpSpPr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384" y="912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400">
                <a:solidFill>
                  <a:srgbClr val="FFFFFF"/>
                </a:solidFill>
              </a:endParaRPr>
            </a:p>
          </p:txBody>
        </p:sp>
        <p:sp>
          <p:nvSpPr>
            <p:cNvPr id="1053" name="Rectangle 29"/>
            <p:cNvSpPr>
              <a:spLocks noChangeArrowheads="1"/>
            </p:cNvSpPr>
            <p:nvPr/>
          </p:nvSpPr>
          <p:spPr bwMode="auto">
            <a:xfrm>
              <a:off x="240" y="768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400">
                <a:solidFill>
                  <a:srgbClr val="FFFFFF"/>
                </a:solidFill>
              </a:endParaRPr>
            </a:p>
          </p:txBody>
        </p:sp>
      </p:grpSp>
      <p:sp>
        <p:nvSpPr>
          <p:cNvPr id="1063" name="Rectangle 3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>
                <a:solidFill>
                  <a:srgbClr val="FFFFFF"/>
                </a:solidFill>
              </a:rPr>
              <a:t>C. Johannesson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9" r:id="rId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 2" pitchFamily="18" charset="2"/>
        <a:buChar char="ö"/>
        <a:defRPr kumimoji="1" sz="3400" b="1">
          <a:solidFill>
            <a:schemeClr val="tx1"/>
          </a:solidFill>
          <a:latin typeface="+mn-lt"/>
          <a:ea typeface="+mn-ea"/>
          <a:cs typeface="+mn-cs"/>
        </a:defRPr>
      </a:lvl1pPr>
      <a:lvl2pPr marL="912813" indent="-341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w"/>
        <a:defRPr kumimoji="1" sz="3400">
          <a:solidFill>
            <a:schemeClr val="tx1"/>
          </a:solidFill>
          <a:latin typeface="+mn-lt"/>
        </a:defRPr>
      </a:lvl2pPr>
      <a:lvl3pPr marL="1317625" indent="-29051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Ø"/>
        <a:defRPr kumimoji="1" sz="3400">
          <a:solidFill>
            <a:schemeClr val="tx1"/>
          </a:solidFill>
          <a:latin typeface="+mn-lt"/>
        </a:defRPr>
      </a:lvl3pPr>
      <a:lvl4pPr marL="171291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3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24000"/>
            <a:ext cx="8534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grpSp>
        <p:nvGrpSpPr>
          <p:cNvPr id="1051" name="Group 27"/>
          <p:cNvGrpSpPr>
            <a:grpSpLocks/>
          </p:cNvGrpSpPr>
          <p:nvPr/>
        </p:nvGrpSpPr>
        <p:grpSpPr bwMode="auto">
          <a:xfrm>
            <a:off x="381000" y="990600"/>
            <a:ext cx="8305800" cy="381000"/>
            <a:chOff x="240" y="768"/>
            <a:chExt cx="5232" cy="240"/>
          </a:xfrm>
        </p:grpSpPr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384" y="912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400">
                <a:solidFill>
                  <a:srgbClr val="FFFFFF"/>
                </a:solidFill>
              </a:endParaRPr>
            </a:p>
          </p:txBody>
        </p:sp>
        <p:sp>
          <p:nvSpPr>
            <p:cNvPr id="1053" name="Rectangle 29"/>
            <p:cNvSpPr>
              <a:spLocks noChangeArrowheads="1"/>
            </p:cNvSpPr>
            <p:nvPr/>
          </p:nvSpPr>
          <p:spPr bwMode="auto">
            <a:xfrm>
              <a:off x="240" y="768"/>
              <a:ext cx="5088" cy="9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400">
                <a:solidFill>
                  <a:srgbClr val="FFFFFF"/>
                </a:solidFill>
              </a:endParaRPr>
            </a:p>
          </p:txBody>
        </p:sp>
      </p:grpSp>
      <p:sp>
        <p:nvSpPr>
          <p:cNvPr id="1063" name="Rectangle 3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>
                <a:solidFill>
                  <a:srgbClr val="FFFFFF"/>
                </a:solidFill>
              </a:rPr>
              <a:t>C. Johannesson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 2" pitchFamily="18" charset="2"/>
        <a:buChar char="ö"/>
        <a:defRPr kumimoji="1" sz="3400" b="1">
          <a:solidFill>
            <a:schemeClr val="tx1"/>
          </a:solidFill>
          <a:latin typeface="+mn-lt"/>
          <a:ea typeface="+mn-ea"/>
          <a:cs typeface="+mn-cs"/>
        </a:defRPr>
      </a:lvl1pPr>
      <a:lvl2pPr marL="912813" indent="-341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w"/>
        <a:defRPr kumimoji="1" sz="3400">
          <a:solidFill>
            <a:schemeClr val="tx1"/>
          </a:solidFill>
          <a:latin typeface="+mn-lt"/>
        </a:defRPr>
      </a:lvl2pPr>
      <a:lvl3pPr marL="1317625" indent="-29051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Ø"/>
        <a:defRPr kumimoji="1" sz="3400">
          <a:solidFill>
            <a:schemeClr val="tx1"/>
          </a:solidFill>
          <a:latin typeface="+mn-lt"/>
        </a:defRPr>
      </a:lvl3pPr>
      <a:lvl4pPr marL="171291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3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3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8001000" cy="1143000"/>
          </a:xfrm>
          <a:solidFill>
            <a:schemeClr val="tx1">
              <a:lumMod val="50000"/>
            </a:schemeClr>
          </a:solidFill>
          <a:ln/>
        </p:spPr>
        <p:txBody>
          <a:bodyPr/>
          <a:lstStyle/>
          <a:p>
            <a:r>
              <a:rPr lang="en-US" sz="4800" dirty="0">
                <a:latin typeface="Comic Sans MS" pitchFamily="66" charset="0"/>
              </a:rPr>
              <a:t>Ch. 3 - Matter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76300" y="3175000"/>
            <a:ext cx="7951788" cy="2925763"/>
          </a:xfrm>
          <a:noFill/>
          <a:ln/>
        </p:spPr>
        <p:txBody>
          <a:bodyPr anchor="t"/>
          <a:lstStyle/>
          <a:p>
            <a:pPr marL="457200" indent="-457200" algn="l" defTabSz="912813">
              <a:lnSpc>
                <a:spcPct val="120000"/>
              </a:lnSpc>
              <a:spcBef>
                <a:spcPct val="40000"/>
              </a:spcBef>
              <a:buClr>
                <a:srgbClr val="FFCC00"/>
              </a:buClr>
            </a:pPr>
            <a:r>
              <a:rPr lang="en-US" sz="3800" dirty="0">
                <a:latin typeface="Comic Sans MS" pitchFamily="66" charset="0"/>
              </a:rPr>
              <a:t>States of Matter </a:t>
            </a:r>
          </a:p>
          <a:p>
            <a:pPr marL="1031875" lvl="1" indent="-342900" defTabSz="912813">
              <a:lnSpc>
                <a:spcPct val="120000"/>
              </a:lnSpc>
              <a:spcBef>
                <a:spcPct val="40000"/>
              </a:spcBef>
              <a:buClr>
                <a:srgbClr val="FFCC00"/>
              </a:buClr>
            </a:pPr>
            <a:r>
              <a:rPr lang="en-US" dirty="0"/>
              <a:t>Kinetic Molecular Theory</a:t>
            </a:r>
          </a:p>
          <a:p>
            <a:pPr marL="1031875" lvl="1" indent="-342900" defTabSz="912813">
              <a:lnSpc>
                <a:spcPct val="120000"/>
              </a:lnSpc>
              <a:spcBef>
                <a:spcPct val="40000"/>
              </a:spcBef>
              <a:buClr>
                <a:srgbClr val="FFCC00"/>
              </a:buClr>
            </a:pPr>
            <a:r>
              <a:rPr lang="en-US" dirty="0"/>
              <a:t>States of Matter</a:t>
            </a:r>
            <a:endParaRPr lang="en-US" sz="30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D84A3-C2EA-42A4-A941-A700958A4B8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</a:schemeClr>
          </a:solidFill>
        </p:spPr>
        <p:txBody>
          <a:bodyPr/>
          <a:lstStyle/>
          <a:p>
            <a:r>
              <a:rPr lang="en-US" dirty="0"/>
              <a:t>Big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DFAC9-4A81-4848-8974-33F83973B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state of matter is determined by how fast the particles are moving and the attraction between them.</a:t>
            </a:r>
          </a:p>
          <a:p>
            <a:r>
              <a:rPr lang="en-US" dirty="0"/>
              <a:t>Kinetic Molecular Theory – All substances are in constant motion and the amount of motion is proportional to </a:t>
            </a:r>
            <a:r>
              <a:rPr lang="en-US"/>
              <a:t>the temperature.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200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BD757-61B5-4738-9DE2-F2EB8763560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</a:schemeClr>
          </a:solidFill>
        </p:spPr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FB76B-7BA7-4237-B875-2B739ED5E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can describe the 4 states of matter in terms of KMT (the energy of the particles and the force of attraction between those particles.</a:t>
            </a:r>
          </a:p>
          <a:p>
            <a:r>
              <a:rPr lang="en-US" dirty="0"/>
              <a:t>I can diagram the way particles will look inside a solid, liquid, and gas.</a:t>
            </a:r>
          </a:p>
        </p:txBody>
      </p:sp>
    </p:spTree>
    <p:extLst>
      <p:ext uri="{BB962C8B-B14F-4D97-AF65-F5344CB8AC3E}">
        <p14:creationId xmlns:p14="http://schemas.microsoft.com/office/powerpoint/2010/main" val="146079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1">
              <a:lumMod val="50000"/>
            </a:schemeClr>
          </a:solidFill>
        </p:spPr>
        <p:txBody>
          <a:bodyPr/>
          <a:lstStyle/>
          <a:p>
            <a:r>
              <a:rPr lang="en-US" dirty="0"/>
              <a:t>Kinetic Molecular Theory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01800"/>
            <a:ext cx="8534400" cy="762000"/>
          </a:xfrm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/>
              <a:t>KMT</a:t>
            </a:r>
          </a:p>
          <a:p>
            <a:pPr lvl="1">
              <a:spcBef>
                <a:spcPct val="70000"/>
              </a:spcBef>
            </a:pPr>
            <a:r>
              <a:rPr lang="en-US"/>
              <a:t>Particles of matter are always in motion.</a:t>
            </a:r>
          </a:p>
          <a:p>
            <a:pPr lvl="1">
              <a:spcBef>
                <a:spcPct val="70000"/>
              </a:spcBef>
            </a:pPr>
            <a:r>
              <a:rPr lang="en-US"/>
              <a:t>The kinetic energy (speed) of these particles increases as temperature increases.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1EBBF-E48A-48F2-A936-09CBD7A16D6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</a:schemeClr>
          </a:solidFill>
        </p:spPr>
        <p:txBody>
          <a:bodyPr/>
          <a:lstStyle/>
          <a:p>
            <a:r>
              <a:rPr lang="en-US" dirty="0"/>
              <a:t>4 States of Matter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6C7C2-9467-4AAB-A509-2696F1B1E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Solids</a:t>
            </a:r>
          </a:p>
          <a:p>
            <a:r>
              <a:rPr lang="en-US" dirty="0"/>
              <a:t>Liquids</a:t>
            </a:r>
          </a:p>
          <a:p>
            <a:r>
              <a:rPr lang="en-US" dirty="0"/>
              <a:t>Gases </a:t>
            </a:r>
          </a:p>
          <a:p>
            <a:r>
              <a:rPr lang="en-US" dirty="0"/>
              <a:t>Plasma</a:t>
            </a:r>
          </a:p>
        </p:txBody>
      </p:sp>
    </p:spTree>
    <p:extLst>
      <p:ext uri="{BB962C8B-B14F-4D97-AF65-F5344CB8AC3E}">
        <p14:creationId xmlns:p14="http://schemas.microsoft.com/office/powerpoint/2010/main" val="2204105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924800" cy="838200"/>
          </a:xfrm>
          <a:solidFill>
            <a:schemeClr val="tx1">
              <a:lumMod val="50000"/>
            </a:schemeClr>
          </a:solidFill>
        </p:spPr>
        <p:txBody>
          <a:bodyPr/>
          <a:lstStyle/>
          <a:p>
            <a:r>
              <a:rPr lang="en-US" dirty="0"/>
              <a:t>Four States of Matter: Solids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00212"/>
            <a:ext cx="6765925" cy="5005387"/>
          </a:xfrm>
        </p:spPr>
        <p:txBody>
          <a:bodyPr/>
          <a:lstStyle/>
          <a:p>
            <a:r>
              <a:rPr lang="en-US" dirty="0"/>
              <a:t>Solids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very low KE 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particles vibrate but can’t move around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Definite shape 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Definite volume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Can’ t be compressed</a:t>
            </a:r>
          </a:p>
        </p:txBody>
      </p:sp>
      <p:pic>
        <p:nvPicPr>
          <p:cNvPr id="593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25" y="2741613"/>
            <a:ext cx="2057400" cy="3152775"/>
          </a:xfrm>
          <a:prstGeom prst="rect">
            <a:avLst/>
          </a:prstGeom>
          <a:noFill/>
          <a:ln w="38100" cap="sq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uiExpand="1" build="p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25" y="2741613"/>
            <a:ext cx="2057400" cy="3140075"/>
          </a:xfrm>
          <a:prstGeom prst="rect">
            <a:avLst/>
          </a:prstGeom>
          <a:noFill/>
          <a:ln w="38100" cap="sq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53400" cy="838200"/>
          </a:xfrm>
          <a:solidFill>
            <a:schemeClr val="tx1">
              <a:lumMod val="50000"/>
            </a:schemeClr>
          </a:solidFill>
        </p:spPr>
        <p:txBody>
          <a:bodyPr/>
          <a:lstStyle/>
          <a:p>
            <a:r>
              <a:rPr lang="en-US" dirty="0"/>
              <a:t>Four States of Matter: Liquids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00213"/>
            <a:ext cx="5605463" cy="4929187"/>
          </a:xfrm>
        </p:spPr>
        <p:txBody>
          <a:bodyPr/>
          <a:lstStyle/>
          <a:p>
            <a:r>
              <a:rPr lang="en-US" dirty="0"/>
              <a:t>Liquids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Medium KE  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particles slide around but are still close together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Indefinite Shape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Definite Volume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Can’t be Compressed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25" y="2741613"/>
            <a:ext cx="2057400" cy="3157537"/>
          </a:xfrm>
          <a:prstGeom prst="rect">
            <a:avLst/>
          </a:prstGeom>
          <a:noFill/>
          <a:ln w="38100" cap="sq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848600" cy="838200"/>
          </a:xfrm>
          <a:solidFill>
            <a:schemeClr val="tx1">
              <a:lumMod val="50000"/>
            </a:schemeClr>
          </a:solidFill>
        </p:spPr>
        <p:txBody>
          <a:bodyPr/>
          <a:lstStyle/>
          <a:p>
            <a:r>
              <a:rPr lang="en-US" dirty="0"/>
              <a:t>Four States of Matter: Gases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00212"/>
            <a:ext cx="6765925" cy="4624387"/>
          </a:xfrm>
        </p:spPr>
        <p:txBody>
          <a:bodyPr/>
          <a:lstStyle/>
          <a:p>
            <a:r>
              <a:rPr lang="en-US" dirty="0"/>
              <a:t>Gases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high KE - particles can separate and bounce throughout container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Indefinite shape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Indefinite volume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Can be Compressed</a:t>
            </a:r>
          </a:p>
          <a:p>
            <a:pPr lvl="1">
              <a:spcBef>
                <a:spcPct val="2500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228600"/>
            <a:ext cx="8077201" cy="838200"/>
          </a:xfrm>
          <a:solidFill>
            <a:schemeClr val="tx1">
              <a:lumMod val="50000"/>
            </a:schemeClr>
          </a:solidFill>
        </p:spPr>
        <p:txBody>
          <a:bodyPr/>
          <a:lstStyle/>
          <a:p>
            <a:r>
              <a:rPr lang="en-US" dirty="0"/>
              <a:t>Four States of Matter: Plasma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447801"/>
            <a:ext cx="8220075" cy="5334000"/>
          </a:xfrm>
        </p:spPr>
        <p:txBody>
          <a:bodyPr/>
          <a:lstStyle/>
          <a:p>
            <a:r>
              <a:rPr lang="en-US" dirty="0"/>
              <a:t>Plasma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very high KE - particles collide with enough energy to break into charged particles (+/-)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gas-like, indefinite </a:t>
            </a:r>
            <a:br>
              <a:rPr lang="en-US" dirty="0"/>
            </a:br>
            <a:r>
              <a:rPr lang="en-US" dirty="0"/>
              <a:t>shape &amp; volume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Magnetic fields affect them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stars</a:t>
            </a:r>
            <a:r>
              <a:rPr lang="en-US"/>
              <a:t>, fluorescent</a:t>
            </a:r>
            <a:br>
              <a:rPr lang="en-US" dirty="0"/>
            </a:br>
            <a:r>
              <a:rPr lang="en-US" dirty="0"/>
              <a:t>light bulbs, CRTs</a:t>
            </a:r>
          </a:p>
        </p:txBody>
      </p:sp>
      <p:pic>
        <p:nvPicPr>
          <p:cNvPr id="62477" name="Picture 13" descr="SOLARFL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314"/>
          <a:stretch/>
        </p:blipFill>
        <p:spPr bwMode="auto">
          <a:xfrm>
            <a:off x="6352309" y="4206875"/>
            <a:ext cx="2715491" cy="24225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</a:schemeClr>
          </a:solidFill>
        </p:spPr>
        <p:txBody>
          <a:bodyPr/>
          <a:lstStyle/>
          <a:p>
            <a:r>
              <a:rPr lang="en-US" dirty="0"/>
              <a:t>Chart of 4 States of Matter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9513787"/>
              </p:ext>
            </p:extLst>
          </p:nvPr>
        </p:nvGraphicFramePr>
        <p:xfrm>
          <a:off x="76199" y="1371601"/>
          <a:ext cx="8991601" cy="5021179"/>
        </p:xfrm>
        <a:graphic>
          <a:graphicData uri="http://schemas.openxmlformats.org/drawingml/2006/table">
            <a:tbl>
              <a:tblPr/>
              <a:tblGrid>
                <a:gridCol w="2167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9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4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44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59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67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dirty="0">
                          <a:effectLst/>
                          <a:latin typeface="Times New Roman"/>
                          <a:ea typeface="Times New Roman"/>
                        </a:rPr>
                        <a:t>State of Matter</a:t>
                      </a:r>
                      <a:endParaRPr lang="en-US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dirty="0">
                          <a:effectLst/>
                          <a:latin typeface="Times New Roman"/>
                          <a:ea typeface="Times New Roman"/>
                        </a:rPr>
                        <a:t>Solid</a:t>
                      </a:r>
                      <a:endParaRPr lang="en-US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dirty="0">
                          <a:effectLst/>
                          <a:latin typeface="Times New Roman"/>
                          <a:ea typeface="Times New Roman"/>
                        </a:rPr>
                        <a:t>Liquid</a:t>
                      </a:r>
                      <a:endParaRPr lang="en-US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dirty="0">
                          <a:effectLst/>
                          <a:latin typeface="Times New Roman"/>
                          <a:ea typeface="Times New Roman"/>
                        </a:rPr>
                        <a:t>Gas</a:t>
                      </a:r>
                      <a:endParaRPr lang="en-US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dirty="0">
                          <a:effectLst/>
                          <a:latin typeface="Times New Roman"/>
                          <a:ea typeface="Times New Roman"/>
                        </a:rPr>
                        <a:t>Plasma</a:t>
                      </a:r>
                      <a:endParaRPr lang="en-US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7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dirty="0">
                          <a:effectLst/>
                          <a:latin typeface="Times New Roman"/>
                          <a:ea typeface="Times New Roman"/>
                        </a:rPr>
                        <a:t>Shape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Definite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Indefinite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Indefinite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Indefinite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7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dirty="0">
                          <a:effectLst/>
                          <a:latin typeface="Times New Roman"/>
                          <a:ea typeface="Times New Roman"/>
                        </a:rPr>
                        <a:t>Volume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Definite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Definite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Indefinite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Indefinite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7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dirty="0">
                          <a:effectLst/>
                          <a:latin typeface="Times New Roman"/>
                          <a:ea typeface="Times New Roman"/>
                        </a:rPr>
                        <a:t>Movement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Vibrate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Slide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Bounce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Bounce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7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dirty="0">
                          <a:effectLst/>
                          <a:latin typeface="Times New Roman"/>
                          <a:ea typeface="Times New Roman"/>
                        </a:rPr>
                        <a:t>Compressed?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7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dirty="0">
                          <a:effectLst/>
                          <a:latin typeface="Times New Roman"/>
                          <a:ea typeface="Times New Roman"/>
                        </a:rPr>
                        <a:t>Energy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Low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Middle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High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Times New Roman"/>
                          <a:ea typeface="Times New Roman"/>
                        </a:rPr>
                        <a:t>Very High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01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dirty="0">
                          <a:effectLst/>
                          <a:latin typeface="Times New Roman"/>
                          <a:ea typeface="Times New Roman"/>
                        </a:rPr>
                        <a:t>Particle Spacing</a:t>
                      </a:r>
                      <a:endParaRPr lang="en-US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Tight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Loose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Spread out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Spread out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01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0" b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>
                          <a:effectLst/>
                          <a:latin typeface="Times New Roman"/>
                          <a:ea typeface="Times New Roman"/>
                        </a:rPr>
                        <a:t>Attraction </a:t>
                      </a:r>
                      <a:endParaRPr lang="en-US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Strong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Medium particles close but move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Hardly any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Hardly any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2684388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 Home Page (Standard)">
  <a:themeElements>
    <a:clrScheme name="Personal Home Page (Standard) 1">
      <a:dk1>
        <a:srgbClr val="000000"/>
      </a:dk1>
      <a:lt1>
        <a:srgbClr val="FFFFFF"/>
      </a:lt1>
      <a:dk2>
        <a:srgbClr val="1E2E53"/>
      </a:dk2>
      <a:lt2>
        <a:srgbClr val="FFCC00"/>
      </a:lt2>
      <a:accent1>
        <a:srgbClr val="FF9933"/>
      </a:accent1>
      <a:accent2>
        <a:srgbClr val="336699"/>
      </a:accent2>
      <a:accent3>
        <a:srgbClr val="ABADB3"/>
      </a:accent3>
      <a:accent4>
        <a:srgbClr val="DADADA"/>
      </a:accent4>
      <a:accent5>
        <a:srgbClr val="FFCAAD"/>
      </a:accent5>
      <a:accent6>
        <a:srgbClr val="2D5C8A"/>
      </a:accent6>
      <a:hlink>
        <a:srgbClr val="EAEAEA"/>
      </a:hlink>
      <a:folHlink>
        <a:srgbClr val="A73737"/>
      </a:folHlink>
    </a:clrScheme>
    <a:fontScheme name="Personal Home Page (Standard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rsonal Home Page (Standard) 1">
        <a:dk1>
          <a:srgbClr val="000000"/>
        </a:dk1>
        <a:lt1>
          <a:srgbClr val="FFFFFF"/>
        </a:lt1>
        <a:dk2>
          <a:srgbClr val="1E2E53"/>
        </a:dk2>
        <a:lt2>
          <a:srgbClr val="FFCC00"/>
        </a:lt2>
        <a:accent1>
          <a:srgbClr val="FF9933"/>
        </a:accent1>
        <a:accent2>
          <a:srgbClr val="336699"/>
        </a:accent2>
        <a:accent3>
          <a:srgbClr val="ABADB3"/>
        </a:accent3>
        <a:accent4>
          <a:srgbClr val="DADADA"/>
        </a:accent4>
        <a:accent5>
          <a:srgbClr val="FFCAAD"/>
        </a:accent5>
        <a:accent6>
          <a:srgbClr val="2D5C8A"/>
        </a:accent6>
        <a:hlink>
          <a:srgbClr val="EAEAEA"/>
        </a:hlink>
        <a:folHlink>
          <a:srgbClr val="A737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 Home Page (Standard) 2">
        <a:dk1>
          <a:srgbClr val="663300"/>
        </a:dk1>
        <a:lt1>
          <a:srgbClr val="FFFFFF"/>
        </a:lt1>
        <a:dk2>
          <a:srgbClr val="996633"/>
        </a:dk2>
        <a:lt2>
          <a:srgbClr val="868686"/>
        </a:lt2>
        <a:accent1>
          <a:srgbClr val="FF9900"/>
        </a:accent1>
        <a:accent2>
          <a:srgbClr val="CC6600"/>
        </a:accent2>
        <a:accent3>
          <a:srgbClr val="FFFFFF"/>
        </a:accent3>
        <a:accent4>
          <a:srgbClr val="562A00"/>
        </a:accent4>
        <a:accent5>
          <a:srgbClr val="FFCAAA"/>
        </a:accent5>
        <a:accent6>
          <a:srgbClr val="B95C00"/>
        </a:accent6>
        <a:hlink>
          <a:srgbClr val="FFCC00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 Home Page (Standard)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ersonal Home Page (Standard)">
  <a:themeElements>
    <a:clrScheme name="Personal Home Page (Standard) 1">
      <a:dk1>
        <a:srgbClr val="000000"/>
      </a:dk1>
      <a:lt1>
        <a:srgbClr val="FFFFFF"/>
      </a:lt1>
      <a:dk2>
        <a:srgbClr val="1E2E53"/>
      </a:dk2>
      <a:lt2>
        <a:srgbClr val="FFCC00"/>
      </a:lt2>
      <a:accent1>
        <a:srgbClr val="FF9933"/>
      </a:accent1>
      <a:accent2>
        <a:srgbClr val="336699"/>
      </a:accent2>
      <a:accent3>
        <a:srgbClr val="ABADB3"/>
      </a:accent3>
      <a:accent4>
        <a:srgbClr val="DADADA"/>
      </a:accent4>
      <a:accent5>
        <a:srgbClr val="FFCAAD"/>
      </a:accent5>
      <a:accent6>
        <a:srgbClr val="2D5C8A"/>
      </a:accent6>
      <a:hlink>
        <a:srgbClr val="EAEAEA"/>
      </a:hlink>
      <a:folHlink>
        <a:srgbClr val="A73737"/>
      </a:folHlink>
    </a:clrScheme>
    <a:fontScheme name="Personal Home Page (Standard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rsonal Home Page (Standard) 1">
        <a:dk1>
          <a:srgbClr val="000000"/>
        </a:dk1>
        <a:lt1>
          <a:srgbClr val="FFFFFF"/>
        </a:lt1>
        <a:dk2>
          <a:srgbClr val="1E2E53"/>
        </a:dk2>
        <a:lt2>
          <a:srgbClr val="FFCC00"/>
        </a:lt2>
        <a:accent1>
          <a:srgbClr val="FF9933"/>
        </a:accent1>
        <a:accent2>
          <a:srgbClr val="336699"/>
        </a:accent2>
        <a:accent3>
          <a:srgbClr val="ABADB3"/>
        </a:accent3>
        <a:accent4>
          <a:srgbClr val="DADADA"/>
        </a:accent4>
        <a:accent5>
          <a:srgbClr val="FFCAAD"/>
        </a:accent5>
        <a:accent6>
          <a:srgbClr val="2D5C8A"/>
        </a:accent6>
        <a:hlink>
          <a:srgbClr val="EAEAEA"/>
        </a:hlink>
        <a:folHlink>
          <a:srgbClr val="A737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 Home Page (Standard) 2">
        <a:dk1>
          <a:srgbClr val="663300"/>
        </a:dk1>
        <a:lt1>
          <a:srgbClr val="FFFFFF"/>
        </a:lt1>
        <a:dk2>
          <a:srgbClr val="996633"/>
        </a:dk2>
        <a:lt2>
          <a:srgbClr val="868686"/>
        </a:lt2>
        <a:accent1>
          <a:srgbClr val="FF9900"/>
        </a:accent1>
        <a:accent2>
          <a:srgbClr val="CC6600"/>
        </a:accent2>
        <a:accent3>
          <a:srgbClr val="FFFFFF"/>
        </a:accent3>
        <a:accent4>
          <a:srgbClr val="562A00"/>
        </a:accent4>
        <a:accent5>
          <a:srgbClr val="FFCAAA"/>
        </a:accent5>
        <a:accent6>
          <a:srgbClr val="B95C00"/>
        </a:accent6>
        <a:hlink>
          <a:srgbClr val="FFCC00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 Home Page (Standard)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Personal Home Page (Standard)">
  <a:themeElements>
    <a:clrScheme name="Personal Home Page (Standard) 1">
      <a:dk1>
        <a:srgbClr val="000000"/>
      </a:dk1>
      <a:lt1>
        <a:srgbClr val="FFFFFF"/>
      </a:lt1>
      <a:dk2>
        <a:srgbClr val="1E2E53"/>
      </a:dk2>
      <a:lt2>
        <a:srgbClr val="FFCC00"/>
      </a:lt2>
      <a:accent1>
        <a:srgbClr val="FF9933"/>
      </a:accent1>
      <a:accent2>
        <a:srgbClr val="336699"/>
      </a:accent2>
      <a:accent3>
        <a:srgbClr val="ABADB3"/>
      </a:accent3>
      <a:accent4>
        <a:srgbClr val="DADADA"/>
      </a:accent4>
      <a:accent5>
        <a:srgbClr val="FFCAAD"/>
      </a:accent5>
      <a:accent6>
        <a:srgbClr val="2D5C8A"/>
      </a:accent6>
      <a:hlink>
        <a:srgbClr val="EAEAEA"/>
      </a:hlink>
      <a:folHlink>
        <a:srgbClr val="A73737"/>
      </a:folHlink>
    </a:clrScheme>
    <a:fontScheme name="Personal Home Page (Standard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rsonal Home Page (Standard) 1">
        <a:dk1>
          <a:srgbClr val="000000"/>
        </a:dk1>
        <a:lt1>
          <a:srgbClr val="FFFFFF"/>
        </a:lt1>
        <a:dk2>
          <a:srgbClr val="1E2E53"/>
        </a:dk2>
        <a:lt2>
          <a:srgbClr val="FFCC00"/>
        </a:lt2>
        <a:accent1>
          <a:srgbClr val="FF9933"/>
        </a:accent1>
        <a:accent2>
          <a:srgbClr val="336699"/>
        </a:accent2>
        <a:accent3>
          <a:srgbClr val="ABADB3"/>
        </a:accent3>
        <a:accent4>
          <a:srgbClr val="DADADA"/>
        </a:accent4>
        <a:accent5>
          <a:srgbClr val="FFCAAD"/>
        </a:accent5>
        <a:accent6>
          <a:srgbClr val="2D5C8A"/>
        </a:accent6>
        <a:hlink>
          <a:srgbClr val="EAEAEA"/>
        </a:hlink>
        <a:folHlink>
          <a:srgbClr val="A737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 Home Page (Standard) 2">
        <a:dk1>
          <a:srgbClr val="663300"/>
        </a:dk1>
        <a:lt1>
          <a:srgbClr val="FFFFFF"/>
        </a:lt1>
        <a:dk2>
          <a:srgbClr val="996633"/>
        </a:dk2>
        <a:lt2>
          <a:srgbClr val="868686"/>
        </a:lt2>
        <a:accent1>
          <a:srgbClr val="FF9900"/>
        </a:accent1>
        <a:accent2>
          <a:srgbClr val="CC6600"/>
        </a:accent2>
        <a:accent3>
          <a:srgbClr val="FFFFFF"/>
        </a:accent3>
        <a:accent4>
          <a:srgbClr val="562A00"/>
        </a:accent4>
        <a:accent5>
          <a:srgbClr val="FFCAAA"/>
        </a:accent5>
        <a:accent6>
          <a:srgbClr val="B95C00"/>
        </a:accent6>
        <a:hlink>
          <a:srgbClr val="FFCC00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 Home Page (Standard)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Personal Home Page (Standard)">
  <a:themeElements>
    <a:clrScheme name="Personal Home Page (Standard) 1">
      <a:dk1>
        <a:srgbClr val="000000"/>
      </a:dk1>
      <a:lt1>
        <a:srgbClr val="FFFFFF"/>
      </a:lt1>
      <a:dk2>
        <a:srgbClr val="1E2E53"/>
      </a:dk2>
      <a:lt2>
        <a:srgbClr val="FFCC00"/>
      </a:lt2>
      <a:accent1>
        <a:srgbClr val="FF9933"/>
      </a:accent1>
      <a:accent2>
        <a:srgbClr val="336699"/>
      </a:accent2>
      <a:accent3>
        <a:srgbClr val="ABADB3"/>
      </a:accent3>
      <a:accent4>
        <a:srgbClr val="DADADA"/>
      </a:accent4>
      <a:accent5>
        <a:srgbClr val="FFCAAD"/>
      </a:accent5>
      <a:accent6>
        <a:srgbClr val="2D5C8A"/>
      </a:accent6>
      <a:hlink>
        <a:srgbClr val="EAEAEA"/>
      </a:hlink>
      <a:folHlink>
        <a:srgbClr val="A73737"/>
      </a:folHlink>
    </a:clrScheme>
    <a:fontScheme name="Personal Home Page (Standard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rsonal Home Page (Standard) 1">
        <a:dk1>
          <a:srgbClr val="000000"/>
        </a:dk1>
        <a:lt1>
          <a:srgbClr val="FFFFFF"/>
        </a:lt1>
        <a:dk2>
          <a:srgbClr val="1E2E53"/>
        </a:dk2>
        <a:lt2>
          <a:srgbClr val="FFCC00"/>
        </a:lt2>
        <a:accent1>
          <a:srgbClr val="FF9933"/>
        </a:accent1>
        <a:accent2>
          <a:srgbClr val="336699"/>
        </a:accent2>
        <a:accent3>
          <a:srgbClr val="ABADB3"/>
        </a:accent3>
        <a:accent4>
          <a:srgbClr val="DADADA"/>
        </a:accent4>
        <a:accent5>
          <a:srgbClr val="FFCAAD"/>
        </a:accent5>
        <a:accent6>
          <a:srgbClr val="2D5C8A"/>
        </a:accent6>
        <a:hlink>
          <a:srgbClr val="EAEAEA"/>
        </a:hlink>
        <a:folHlink>
          <a:srgbClr val="A737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 Home Page (Standard) 2">
        <a:dk1>
          <a:srgbClr val="663300"/>
        </a:dk1>
        <a:lt1>
          <a:srgbClr val="FFFFFF"/>
        </a:lt1>
        <a:dk2>
          <a:srgbClr val="996633"/>
        </a:dk2>
        <a:lt2>
          <a:srgbClr val="868686"/>
        </a:lt2>
        <a:accent1>
          <a:srgbClr val="FF9900"/>
        </a:accent1>
        <a:accent2>
          <a:srgbClr val="CC6600"/>
        </a:accent2>
        <a:accent3>
          <a:srgbClr val="FFFFFF"/>
        </a:accent3>
        <a:accent4>
          <a:srgbClr val="562A00"/>
        </a:accent4>
        <a:accent5>
          <a:srgbClr val="FFCAAA"/>
        </a:accent5>
        <a:accent6>
          <a:srgbClr val="B95C00"/>
        </a:accent6>
        <a:hlink>
          <a:srgbClr val="FFCC00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 Home Page (Standard)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Personal Home Page (Standard)">
  <a:themeElements>
    <a:clrScheme name="Personal Home Page (Standard) 1">
      <a:dk1>
        <a:srgbClr val="000000"/>
      </a:dk1>
      <a:lt1>
        <a:srgbClr val="FFFFFF"/>
      </a:lt1>
      <a:dk2>
        <a:srgbClr val="1E2E53"/>
      </a:dk2>
      <a:lt2>
        <a:srgbClr val="FFCC00"/>
      </a:lt2>
      <a:accent1>
        <a:srgbClr val="FF9933"/>
      </a:accent1>
      <a:accent2>
        <a:srgbClr val="336699"/>
      </a:accent2>
      <a:accent3>
        <a:srgbClr val="ABADB3"/>
      </a:accent3>
      <a:accent4>
        <a:srgbClr val="DADADA"/>
      </a:accent4>
      <a:accent5>
        <a:srgbClr val="FFCAAD"/>
      </a:accent5>
      <a:accent6>
        <a:srgbClr val="2D5C8A"/>
      </a:accent6>
      <a:hlink>
        <a:srgbClr val="EAEAEA"/>
      </a:hlink>
      <a:folHlink>
        <a:srgbClr val="A73737"/>
      </a:folHlink>
    </a:clrScheme>
    <a:fontScheme name="Personal Home Page (Standard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rsonal Home Page (Standard) 1">
        <a:dk1>
          <a:srgbClr val="000000"/>
        </a:dk1>
        <a:lt1>
          <a:srgbClr val="FFFFFF"/>
        </a:lt1>
        <a:dk2>
          <a:srgbClr val="1E2E53"/>
        </a:dk2>
        <a:lt2>
          <a:srgbClr val="FFCC00"/>
        </a:lt2>
        <a:accent1>
          <a:srgbClr val="FF9933"/>
        </a:accent1>
        <a:accent2>
          <a:srgbClr val="336699"/>
        </a:accent2>
        <a:accent3>
          <a:srgbClr val="ABADB3"/>
        </a:accent3>
        <a:accent4>
          <a:srgbClr val="DADADA"/>
        </a:accent4>
        <a:accent5>
          <a:srgbClr val="FFCAAD"/>
        </a:accent5>
        <a:accent6>
          <a:srgbClr val="2D5C8A"/>
        </a:accent6>
        <a:hlink>
          <a:srgbClr val="EAEAEA"/>
        </a:hlink>
        <a:folHlink>
          <a:srgbClr val="A737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 Home Page (Standard) 2">
        <a:dk1>
          <a:srgbClr val="663300"/>
        </a:dk1>
        <a:lt1>
          <a:srgbClr val="FFFFFF"/>
        </a:lt1>
        <a:dk2>
          <a:srgbClr val="996633"/>
        </a:dk2>
        <a:lt2>
          <a:srgbClr val="868686"/>
        </a:lt2>
        <a:accent1>
          <a:srgbClr val="FF9900"/>
        </a:accent1>
        <a:accent2>
          <a:srgbClr val="CC6600"/>
        </a:accent2>
        <a:accent3>
          <a:srgbClr val="FFFFFF"/>
        </a:accent3>
        <a:accent4>
          <a:srgbClr val="562A00"/>
        </a:accent4>
        <a:accent5>
          <a:srgbClr val="FFCAAA"/>
        </a:accent5>
        <a:accent6>
          <a:srgbClr val="B95C00"/>
        </a:accent6>
        <a:hlink>
          <a:srgbClr val="FFCC00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 Home Page (Standard)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Personal Home Page (Standard)">
  <a:themeElements>
    <a:clrScheme name="Personal Home Page (Standard) 1">
      <a:dk1>
        <a:srgbClr val="000000"/>
      </a:dk1>
      <a:lt1>
        <a:srgbClr val="FFFFFF"/>
      </a:lt1>
      <a:dk2>
        <a:srgbClr val="1E2E53"/>
      </a:dk2>
      <a:lt2>
        <a:srgbClr val="FFCC00"/>
      </a:lt2>
      <a:accent1>
        <a:srgbClr val="FF9933"/>
      </a:accent1>
      <a:accent2>
        <a:srgbClr val="336699"/>
      </a:accent2>
      <a:accent3>
        <a:srgbClr val="ABADB3"/>
      </a:accent3>
      <a:accent4>
        <a:srgbClr val="DADADA"/>
      </a:accent4>
      <a:accent5>
        <a:srgbClr val="FFCAAD"/>
      </a:accent5>
      <a:accent6>
        <a:srgbClr val="2D5C8A"/>
      </a:accent6>
      <a:hlink>
        <a:srgbClr val="EAEAEA"/>
      </a:hlink>
      <a:folHlink>
        <a:srgbClr val="A73737"/>
      </a:folHlink>
    </a:clrScheme>
    <a:fontScheme name="Personal Home Page (Standard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rsonal Home Page (Standard) 1">
        <a:dk1>
          <a:srgbClr val="000000"/>
        </a:dk1>
        <a:lt1>
          <a:srgbClr val="FFFFFF"/>
        </a:lt1>
        <a:dk2>
          <a:srgbClr val="1E2E53"/>
        </a:dk2>
        <a:lt2>
          <a:srgbClr val="FFCC00"/>
        </a:lt2>
        <a:accent1>
          <a:srgbClr val="FF9933"/>
        </a:accent1>
        <a:accent2>
          <a:srgbClr val="336699"/>
        </a:accent2>
        <a:accent3>
          <a:srgbClr val="ABADB3"/>
        </a:accent3>
        <a:accent4>
          <a:srgbClr val="DADADA"/>
        </a:accent4>
        <a:accent5>
          <a:srgbClr val="FFCAAD"/>
        </a:accent5>
        <a:accent6>
          <a:srgbClr val="2D5C8A"/>
        </a:accent6>
        <a:hlink>
          <a:srgbClr val="EAEAEA"/>
        </a:hlink>
        <a:folHlink>
          <a:srgbClr val="A737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 Home Page (Standard) 2">
        <a:dk1>
          <a:srgbClr val="663300"/>
        </a:dk1>
        <a:lt1>
          <a:srgbClr val="FFFFFF"/>
        </a:lt1>
        <a:dk2>
          <a:srgbClr val="996633"/>
        </a:dk2>
        <a:lt2>
          <a:srgbClr val="868686"/>
        </a:lt2>
        <a:accent1>
          <a:srgbClr val="FF9900"/>
        </a:accent1>
        <a:accent2>
          <a:srgbClr val="CC6600"/>
        </a:accent2>
        <a:accent3>
          <a:srgbClr val="FFFFFF"/>
        </a:accent3>
        <a:accent4>
          <a:srgbClr val="562A00"/>
        </a:accent4>
        <a:accent5>
          <a:srgbClr val="FFCAAA"/>
        </a:accent5>
        <a:accent6>
          <a:srgbClr val="B95C00"/>
        </a:accent6>
        <a:hlink>
          <a:srgbClr val="FFCC00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 Home Page (Standard)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277</Words>
  <Application>Microsoft Office PowerPoint</Application>
  <PresentationFormat>On-screen Show (4:3)</PresentationFormat>
  <Paragraphs>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Comic Sans MS</vt:lpstr>
      <vt:lpstr>Times New Roman</vt:lpstr>
      <vt:lpstr>Wingdings</vt:lpstr>
      <vt:lpstr>Wingdings 2</vt:lpstr>
      <vt:lpstr>Personal Home Page (Standard)</vt:lpstr>
      <vt:lpstr>1_Personal Home Page (Standard)</vt:lpstr>
      <vt:lpstr>2_Personal Home Page (Standard)</vt:lpstr>
      <vt:lpstr>3_Personal Home Page (Standard)</vt:lpstr>
      <vt:lpstr>4_Personal Home Page (Standard)</vt:lpstr>
      <vt:lpstr>5_Personal Home Page (Standard)</vt:lpstr>
      <vt:lpstr>Ch. 3 - Matter</vt:lpstr>
      <vt:lpstr>Lesson Objectives</vt:lpstr>
      <vt:lpstr>Kinetic Molecular Theory</vt:lpstr>
      <vt:lpstr>4 States of Matter</vt:lpstr>
      <vt:lpstr>Four States of Matter: Solids</vt:lpstr>
      <vt:lpstr>Four States of Matter: Liquids</vt:lpstr>
      <vt:lpstr>Four States of Matter: Gases</vt:lpstr>
      <vt:lpstr>Four States of Matter: Plasma</vt:lpstr>
      <vt:lpstr>Chart of 4 States of Matter</vt:lpstr>
      <vt:lpstr>Big Ideas</vt:lpstr>
    </vt:vector>
  </TitlesOfParts>
  <Company>Boyertown Area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3 - Matter</dc:title>
  <dc:creator>Jerry Berger</dc:creator>
  <cp:lastModifiedBy>Berger, Jerry</cp:lastModifiedBy>
  <cp:revision>25</cp:revision>
  <dcterms:created xsi:type="dcterms:W3CDTF">2014-10-22T14:48:19Z</dcterms:created>
  <dcterms:modified xsi:type="dcterms:W3CDTF">2019-10-10T11:31:13Z</dcterms:modified>
</cp:coreProperties>
</file>